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33"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525"/>
    <p:restoredTop sz="85208"/>
  </p:normalViewPr>
  <p:slideViewPr>
    <p:cSldViewPr snapToGrid="0" snapToObjects="1">
      <p:cViewPr varScale="1">
        <p:scale>
          <a:sx n="50" d="100"/>
          <a:sy n="50" d="100"/>
        </p:scale>
        <p:origin x="184" y="112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5/12/22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92333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a:t>
            </a:r>
            <a:r>
              <a:rPr lang="en-US" dirty="0" err="1">
                <a:solidFill>
                  <a:schemeClr val="bg2"/>
                </a:solidFill>
                <a:latin typeface="Abadi"/>
                <a:ea typeface="SF Pro" pitchFamily="2" charset="0"/>
                <a:cs typeface="SF Pro" pitchFamily="2" charset="0"/>
              </a:rPr>
              <a:t>Oyewole</a:t>
            </a:r>
            <a:r>
              <a:rPr lang="en-US" dirty="0">
                <a:solidFill>
                  <a:schemeClr val="bg2"/>
                </a:solidFill>
                <a:latin typeface="Abadi"/>
                <a:ea typeface="SF Pro" pitchFamily="2" charset="0"/>
                <a:cs typeface="SF Pro" pitchFamily="2" charset="0"/>
              </a:rPr>
              <a:t> Jeremiah </a:t>
            </a:r>
            <a:r>
              <a:rPr lang="en-US" dirty="0" err="1">
                <a:solidFill>
                  <a:schemeClr val="bg2"/>
                </a:solidFill>
                <a:latin typeface="Abadi"/>
                <a:ea typeface="SF Pro" pitchFamily="2" charset="0"/>
                <a:cs typeface="SF Pro" pitchFamily="2" charset="0"/>
              </a:rPr>
              <a:t>Ifeoluwa</a:t>
            </a:r>
            <a:r>
              <a:rPr lang="en-US" dirty="0">
                <a:solidFill>
                  <a:schemeClr val="bg2"/>
                </a:solidFill>
                <a:latin typeface="Abadi"/>
                <a:ea typeface="SF Pro" pitchFamily="2" charset="0"/>
                <a:cs typeface="SF Pro" pitchFamily="2" charset="0"/>
              </a:rPr>
              <a:t>&gt;</a:t>
            </a:r>
          </a:p>
          <a:p>
            <a:r>
              <a:rPr lang="en-US">
                <a:solidFill>
                  <a:schemeClr val="bg2"/>
                </a:solidFill>
                <a:latin typeface="Abadi" panose="020B0604020104020204" pitchFamily="34" charset="0"/>
                <a:ea typeface="SF Pro" pitchFamily="2" charset="0"/>
                <a:cs typeface="SF Pro" pitchFamily="2" charset="0"/>
              </a:rPr>
              <a:t>&lt;12/05/2022</a:t>
            </a:r>
            <a:r>
              <a:rPr lang="en-US" dirty="0">
                <a:solidFill>
                  <a:schemeClr val="bg2"/>
                </a:solidFill>
                <a:latin typeface="Abadi" panose="020B0604020104020204" pitchFamily="34" charset="0"/>
                <a:ea typeface="SF Pro" pitchFamily="2" charset="0"/>
                <a:cs typeface="SF Pro" pitchFamily="2" charset="0"/>
              </a:rPr>
              <a:t>&gt;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Wrangling</a:t>
            </a:r>
            <a:endParaRPr lang="en-US" dirty="0">
              <a:solidFill>
                <a:srgbClr val="0B49CB"/>
              </a:solidFill>
              <a:latin typeface="Abadi"/>
            </a:endParaRPr>
          </a:p>
        </p:txBody>
      </p:sp>
      <p:sp>
        <p:nvSpPr>
          <p:cNvPr id="6" name="Content Placeholder 4">
            <a:extLst>
              <a:ext uri="{FF2B5EF4-FFF2-40B4-BE49-F238E27FC236}">
                <a16:creationId xmlns:a16="http://schemas.microsoft.com/office/drawing/2014/main" id="{1F20FCA3-3C80-7B50-7C2E-0CEEEE9D5361}"/>
              </a:ext>
            </a:extLst>
          </p:cNvPr>
          <p:cNvSpPr txBox="1">
            <a:spLocks/>
          </p:cNvSpPr>
          <p:nvPr/>
        </p:nvSpPr>
        <p:spPr>
          <a:xfrm>
            <a:off x="6027812" y="1486343"/>
            <a:ext cx="543016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dataplatform.cloud.ibm.com</a:t>
            </a:r>
            <a:r>
              <a:rPr lang="en-US" sz="2200" dirty="0">
                <a:solidFill>
                  <a:srgbClr val="1C7DDB"/>
                </a:solidFill>
                <a:latin typeface="Abadi" panose="020B0604020104020204" pitchFamily="34" charset="0"/>
              </a:rPr>
              <a:t>/analytics/notebooks/v2/e4797030-1be8-4d01-920a-2466205433cc/</a:t>
            </a:r>
            <a:r>
              <a:rPr lang="en-US" sz="2200" dirty="0" err="1">
                <a:solidFill>
                  <a:srgbClr val="1C7DDB"/>
                </a:solidFill>
                <a:latin typeface="Abadi" panose="020B0604020104020204" pitchFamily="34" charset="0"/>
              </a:rPr>
              <a:t>view?access_token</a:t>
            </a:r>
            <a:r>
              <a:rPr lang="en-US" sz="2200" dirty="0">
                <a:solidFill>
                  <a:srgbClr val="1C7DDB"/>
                </a:solidFill>
                <a:latin typeface="Abadi" panose="020B0604020104020204" pitchFamily="34" charset="0"/>
              </a:rPr>
              <a:t>=d0014bf6e0373fe2d8d47a36c7a2cc2414816cd2c064fcb6ca776216e167ae9b</a:t>
            </a:r>
            <a:endParaRPr lang="en-US" dirty="0"/>
          </a:p>
          <a:p>
            <a:endParaRPr lang="en-US" dirty="0"/>
          </a:p>
        </p:txBody>
      </p:sp>
      <p:pic>
        <p:nvPicPr>
          <p:cNvPr id="3" name="Picture 2">
            <a:extLst>
              <a:ext uri="{FF2B5EF4-FFF2-40B4-BE49-F238E27FC236}">
                <a16:creationId xmlns:a16="http://schemas.microsoft.com/office/drawing/2014/main" id="{ABC18CBC-EAAB-0127-1CEA-21FCF45A336E}"/>
              </a:ext>
            </a:extLst>
          </p:cNvPr>
          <p:cNvPicPr>
            <a:picLocks noChangeAspect="1"/>
          </p:cNvPicPr>
          <p:nvPr/>
        </p:nvPicPr>
        <p:blipFill>
          <a:blip r:embed="rId3"/>
          <a:stretch>
            <a:fillRect/>
          </a:stretch>
        </p:blipFill>
        <p:spPr>
          <a:xfrm>
            <a:off x="533401" y="1564533"/>
            <a:ext cx="5430160" cy="4862678"/>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5EB1CF8-6220-7EAA-163D-B56B4BE3F6A3}"/>
              </a:ext>
            </a:extLst>
          </p:cNvPr>
          <p:cNvSpPr txBox="1">
            <a:spLocks/>
          </p:cNvSpPr>
          <p:nvPr/>
        </p:nvSpPr>
        <p:spPr>
          <a:xfrm>
            <a:off x="770010" y="1495703"/>
            <a:ext cx="4987333"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pic>
        <p:nvPicPr>
          <p:cNvPr id="7" name="Picture 6" descr="Chart, bar chart&#10;&#10;Description automatically generated">
            <a:extLst>
              <a:ext uri="{FF2B5EF4-FFF2-40B4-BE49-F238E27FC236}">
                <a16:creationId xmlns:a16="http://schemas.microsoft.com/office/drawing/2014/main" id="{63E4A592-4A70-D7C2-CE09-1D9B3FB7EDFE}"/>
              </a:ext>
            </a:extLst>
          </p:cNvPr>
          <p:cNvPicPr>
            <a:picLocks noChangeAspect="1"/>
          </p:cNvPicPr>
          <p:nvPr/>
        </p:nvPicPr>
        <p:blipFill>
          <a:blip r:embed="rId3"/>
          <a:stretch>
            <a:fillRect/>
          </a:stretch>
        </p:blipFill>
        <p:spPr>
          <a:xfrm>
            <a:off x="734028" y="3537817"/>
            <a:ext cx="4987333" cy="3297398"/>
          </a:xfrm>
          <a:prstGeom prst="rect">
            <a:avLst/>
          </a:prstGeom>
        </p:spPr>
      </p:pic>
      <p:pic>
        <p:nvPicPr>
          <p:cNvPr id="9" name="Picture 8" descr="Line chart&#10;&#10;Description automatically generated">
            <a:extLst>
              <a:ext uri="{FF2B5EF4-FFF2-40B4-BE49-F238E27FC236}">
                <a16:creationId xmlns:a16="http://schemas.microsoft.com/office/drawing/2014/main" id="{857D9D93-58EE-BFAE-8D19-7012B2A93C8C}"/>
              </a:ext>
            </a:extLst>
          </p:cNvPr>
          <p:cNvPicPr>
            <a:picLocks noChangeAspect="1"/>
          </p:cNvPicPr>
          <p:nvPr/>
        </p:nvPicPr>
        <p:blipFill>
          <a:blip r:embed="rId4"/>
          <a:stretch>
            <a:fillRect/>
          </a:stretch>
        </p:blipFill>
        <p:spPr>
          <a:xfrm>
            <a:off x="6096000" y="1087699"/>
            <a:ext cx="5016500" cy="3103301"/>
          </a:xfrm>
          <a:prstGeom prst="rect">
            <a:avLst/>
          </a:prstGeom>
        </p:spPr>
      </p:pic>
      <p:sp>
        <p:nvSpPr>
          <p:cNvPr id="10" name="TextBox 9">
            <a:extLst>
              <a:ext uri="{FF2B5EF4-FFF2-40B4-BE49-F238E27FC236}">
                <a16:creationId xmlns:a16="http://schemas.microsoft.com/office/drawing/2014/main" id="{4B36A82D-E0D6-2771-4AD6-7F72041625E4}"/>
              </a:ext>
            </a:extLst>
          </p:cNvPr>
          <p:cNvSpPr txBox="1"/>
          <p:nvPr/>
        </p:nvSpPr>
        <p:spPr>
          <a:xfrm>
            <a:off x="6527800" y="4191000"/>
            <a:ext cx="4584700" cy="2092881"/>
          </a:xfrm>
          <a:prstGeom prst="rect">
            <a:avLst/>
          </a:prstGeom>
          <a:noFill/>
        </p:spPr>
        <p:txBody>
          <a:bodyPr wrap="square" rtlCol="0">
            <a:spAutoFit/>
          </a:bodyPr>
          <a:lstStyle/>
          <a:p>
            <a:r>
              <a:rPr lang="en-US" dirty="0">
                <a:solidFill>
                  <a:schemeClr val="accent3">
                    <a:lumMod val="25000"/>
                  </a:schemeClr>
                </a:solidFill>
                <a:latin typeface="Abadi" panose="020B0604020104020204" pitchFamily="34" charset="0"/>
              </a:rPr>
              <a:t>The link to the notebook is: </a:t>
            </a:r>
            <a:r>
              <a:rPr lang="en-US" dirty="0">
                <a:solidFill>
                  <a:srgbClr val="1C7DDB"/>
                </a:solidFill>
                <a:latin typeface="Abadi" panose="020B0604020104020204" pitchFamily="34" charset="0"/>
              </a:rPr>
              <a:t>https://</a:t>
            </a:r>
            <a:r>
              <a:rPr lang="en-US" dirty="0" err="1">
                <a:solidFill>
                  <a:srgbClr val="1C7DDB"/>
                </a:solidFill>
                <a:latin typeface="Abadi" panose="020B0604020104020204" pitchFamily="34" charset="0"/>
              </a:rPr>
              <a:t>dataplatform.cloud.ibm.com</a:t>
            </a:r>
            <a:r>
              <a:rPr lang="en-US" dirty="0">
                <a:solidFill>
                  <a:srgbClr val="1C7DDB"/>
                </a:solidFill>
                <a:latin typeface="Abadi" panose="020B0604020104020204" pitchFamily="34" charset="0"/>
              </a:rPr>
              <a:t>/analytics/notebooks/v2/be59c557-63c4-4655-a952-2c9f01e522fb/</a:t>
            </a:r>
            <a:r>
              <a:rPr lang="en-US" dirty="0" err="1">
                <a:solidFill>
                  <a:srgbClr val="1C7DDB"/>
                </a:solidFill>
                <a:latin typeface="Abadi" panose="020B0604020104020204" pitchFamily="34" charset="0"/>
              </a:rPr>
              <a:t>view?access_token</a:t>
            </a:r>
            <a:r>
              <a:rPr lang="en-US" dirty="0">
                <a:solidFill>
                  <a:srgbClr val="1C7DDB"/>
                </a:solidFill>
                <a:latin typeface="Abadi" panose="020B0604020104020204" pitchFamily="34" charset="0"/>
              </a:rPr>
              <a:t>=45e9c69fbb4c92dba8e44a7777be0098f0b0b184cd7844c8d05534a06f513934</a:t>
            </a:r>
            <a:endParaRPr lang="en-NG"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Content Placeholder 4">
            <a:extLst>
              <a:ext uri="{FF2B5EF4-FFF2-40B4-BE49-F238E27FC236}">
                <a16:creationId xmlns:a16="http://schemas.microsoft.com/office/drawing/2014/main" id="{DDA333B2-58D7-342A-FCFE-B8F261E841B8}"/>
              </a:ext>
            </a:extLst>
          </p:cNvPr>
          <p:cNvSpPr txBox="1">
            <a:spLocks/>
          </p:cNvSpPr>
          <p:nvPr/>
        </p:nvSpPr>
        <p:spPr>
          <a:xfrm>
            <a:off x="330200" y="1087699"/>
            <a:ext cx="10955410" cy="556710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a:t>
            </a:r>
            <a:r>
              <a:rPr lang="en-US" sz="2200" dirty="0" err="1">
                <a:solidFill>
                  <a:schemeClr val="accent3">
                    <a:lumMod val="25000"/>
                  </a:schemeClr>
                </a:solidFill>
                <a:latin typeface="Abadi"/>
              </a:rPr>
              <a:t>is:</a:t>
            </a:r>
            <a:r>
              <a:rPr lang="en-US" sz="2200" dirty="0" err="1">
                <a:solidFill>
                  <a:srgbClr val="1C7DDB"/>
                </a:solidFill>
                <a:latin typeface="Abadi"/>
              </a:rPr>
              <a:t>https</a:t>
            </a:r>
            <a:r>
              <a:rPr lang="en-US" sz="2200" dirty="0">
                <a:solidFill>
                  <a:srgbClr val="1C7DDB"/>
                </a:solidFill>
                <a:latin typeface="Abadi"/>
              </a:rPr>
              <a:t>://</a:t>
            </a:r>
            <a:r>
              <a:rPr lang="en-US" sz="2200" dirty="0" err="1">
                <a:solidFill>
                  <a:srgbClr val="1C7DDB"/>
                </a:solidFill>
                <a:latin typeface="Abadi"/>
              </a:rPr>
              <a:t>dataplatform.cloud.ibm.com</a:t>
            </a:r>
            <a:r>
              <a:rPr lang="en-US" sz="2200" dirty="0">
                <a:solidFill>
                  <a:srgbClr val="1C7DDB"/>
                </a:solidFill>
                <a:latin typeface="Abadi"/>
              </a:rPr>
              <a:t>/analytics/notebooks/v2/eca0facf-3d19-4e8e-98b6-c3bfb82359f0/</a:t>
            </a:r>
            <a:r>
              <a:rPr lang="en-US" sz="2200" dirty="0" err="1">
                <a:solidFill>
                  <a:srgbClr val="1C7DDB"/>
                </a:solidFill>
                <a:latin typeface="Abadi"/>
              </a:rPr>
              <a:t>view?access_token</a:t>
            </a:r>
            <a:r>
              <a:rPr lang="en-US" sz="2200" dirty="0">
                <a:solidFill>
                  <a:srgbClr val="1C7DDB"/>
                </a:solidFill>
                <a:latin typeface="Abadi"/>
              </a:rPr>
              <a:t>=900fc45de125756c2892d020a55a103136ff525d61089095863c97b4bc1512c1</a:t>
            </a:r>
            <a:endParaRPr lang="en-US" sz="2200" dirty="0">
              <a:solidFill>
                <a:schemeClr val="accent3">
                  <a:lumMod val="25000"/>
                </a:schemeClr>
              </a:solidFill>
              <a:latin typeface="Abadi"/>
            </a:endParaRP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Content Placeholder 4">
            <a:extLst>
              <a:ext uri="{FF2B5EF4-FFF2-40B4-BE49-F238E27FC236}">
                <a16:creationId xmlns:a16="http://schemas.microsoft.com/office/drawing/2014/main" id="{AC2CDC67-A7FC-EB74-65B5-315CF70102C6}"/>
              </a:ext>
            </a:extLst>
          </p:cNvPr>
          <p:cNvSpPr txBox="1">
            <a:spLocks/>
          </p:cNvSpPr>
          <p:nvPr/>
        </p:nvSpPr>
        <p:spPr>
          <a:xfrm>
            <a:off x="838200" y="1507253"/>
            <a:ext cx="10261600" cy="471913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a:solidFill>
                  <a:schemeClr val="bg2">
                    <a:lumMod val="50000"/>
                  </a:schemeClr>
                </a:solidFill>
                <a:latin typeface="Abadi" panose="020B0604020104020204" pitchFamily="34" charset="0"/>
              </a:rPr>
              <a:t>Do launch sites keep certain distance away from cities.</a:t>
            </a:r>
          </a:p>
          <a:p>
            <a:endParaRPr lang="en-US"/>
          </a:p>
          <a:p>
            <a:endParaRPr lang="en-US" dirty="0"/>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5" name="Picture 4" descr="Graphical user interface, website, map&#10;&#10;Description automatically generated">
            <a:extLst>
              <a:ext uri="{FF2B5EF4-FFF2-40B4-BE49-F238E27FC236}">
                <a16:creationId xmlns:a16="http://schemas.microsoft.com/office/drawing/2014/main" id="{97BF0351-9DB4-480D-607D-CCFF6B5681BC}"/>
              </a:ext>
            </a:extLst>
          </p:cNvPr>
          <p:cNvPicPr>
            <a:picLocks noChangeAspect="1"/>
          </p:cNvPicPr>
          <p:nvPr/>
        </p:nvPicPr>
        <p:blipFill>
          <a:blip r:embed="rId3"/>
          <a:stretch>
            <a:fillRect/>
          </a:stretch>
        </p:blipFill>
        <p:spPr>
          <a:xfrm>
            <a:off x="1112911" y="1383649"/>
            <a:ext cx="9829800" cy="5347351"/>
          </a:xfrm>
          <a:prstGeom prst="rect">
            <a:avLst/>
          </a:prstGeom>
        </p:spPr>
      </p:pic>
    </p:spTree>
    <p:extLst>
      <p:ext uri="{BB962C8B-B14F-4D97-AF65-F5344CB8AC3E}">
        <p14:creationId xmlns:p14="http://schemas.microsoft.com/office/powerpoint/2010/main" val="24362371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Content Placeholder 4">
            <a:extLst>
              <a:ext uri="{FF2B5EF4-FFF2-40B4-BE49-F238E27FC236}">
                <a16:creationId xmlns:a16="http://schemas.microsoft.com/office/drawing/2014/main" id="{43AE26FA-7579-C8F8-AE27-04E6DE5FE00D}"/>
              </a:ext>
            </a:extLst>
          </p:cNvPr>
          <p:cNvSpPr txBox="1">
            <a:spLocks/>
          </p:cNvSpPr>
          <p:nvPr/>
        </p:nvSpPr>
        <p:spPr>
          <a:xfrm>
            <a:off x="1031267" y="1825625"/>
            <a:ext cx="9745589" cy="419994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dataplatform.cloud.ibm.com</a:t>
            </a:r>
            <a:r>
              <a:rPr lang="en-US" sz="2200" dirty="0">
                <a:solidFill>
                  <a:srgbClr val="1C7DDB"/>
                </a:solidFill>
                <a:latin typeface="Abadi" panose="020B0604020104020204" pitchFamily="34" charset="0"/>
              </a:rPr>
              <a:t>/analytics/notebooks/v2/be59c557-63c4-4655-a952-2c9f01e522fb/</a:t>
            </a:r>
            <a:r>
              <a:rPr lang="en-US" sz="2200" dirty="0" err="1">
                <a:solidFill>
                  <a:srgbClr val="1C7DDB"/>
                </a:solidFill>
                <a:latin typeface="Abadi" panose="020B0604020104020204" pitchFamily="34" charset="0"/>
              </a:rPr>
              <a:t>view?access_token</a:t>
            </a:r>
            <a:r>
              <a:rPr lang="en-US" sz="2200" dirty="0">
                <a:solidFill>
                  <a:srgbClr val="1C7DDB"/>
                </a:solidFill>
                <a:latin typeface="Abadi" panose="020B0604020104020204" pitchFamily="34" charset="0"/>
              </a:rPr>
              <a:t>=45e9c69fbb4c92dba8e44a7777be0098f0b0b184cd7844c8d05534a06f513934</a:t>
            </a:r>
            <a:endParaRPr lang="en-US" dirty="0"/>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Content Placeholder 4">
            <a:extLst>
              <a:ext uri="{FF2B5EF4-FFF2-40B4-BE49-F238E27FC236}">
                <a16:creationId xmlns:a16="http://schemas.microsoft.com/office/drawing/2014/main" id="{51BBE2C6-BE76-D99F-C426-8302E776340E}"/>
              </a:ext>
            </a:extLst>
          </p:cNvPr>
          <p:cNvSpPr txBox="1">
            <a:spLocks/>
          </p:cNvSpPr>
          <p:nvPr/>
        </p:nvSpPr>
        <p:spPr>
          <a:xfrm>
            <a:off x="770010" y="1825625"/>
            <a:ext cx="9745589" cy="4601586"/>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dataplatform.cloud.ibm.com</a:t>
            </a:r>
            <a:r>
              <a:rPr lang="en-US" sz="2200" dirty="0">
                <a:solidFill>
                  <a:srgbClr val="1C7DDB"/>
                </a:solidFill>
                <a:latin typeface="Abadi" panose="020B0604020104020204" pitchFamily="34" charset="0"/>
              </a:rPr>
              <a:t>/analytics/notebooks/v2/b61628fd-11e9-433a-b0f1-81c1801caf0d/</a:t>
            </a:r>
            <a:r>
              <a:rPr lang="en-US" sz="2200" dirty="0" err="1">
                <a:solidFill>
                  <a:srgbClr val="1C7DDB"/>
                </a:solidFill>
                <a:latin typeface="Abadi" panose="020B0604020104020204" pitchFamily="34" charset="0"/>
              </a:rPr>
              <a:t>view?access_token</a:t>
            </a:r>
            <a:r>
              <a:rPr lang="en-US" sz="2200" dirty="0">
                <a:solidFill>
                  <a:srgbClr val="1C7DDB"/>
                </a:solidFill>
                <a:latin typeface="Abadi" panose="020B0604020104020204" pitchFamily="34" charset="0"/>
              </a:rPr>
              <a:t>=202d1d409ed4965a1c7b2276db4394f18a6791f3eebeb5d788049ce7fef15b19</a:t>
            </a:r>
            <a:endParaRPr lang="en-US" dirty="0"/>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6" name="Content Placeholder 2">
            <a:extLst>
              <a:ext uri="{FF2B5EF4-FFF2-40B4-BE49-F238E27FC236}">
                <a16:creationId xmlns:a16="http://schemas.microsoft.com/office/drawing/2014/main" id="{9560FEA9-D687-322C-D3C5-2A1364FEA44F}"/>
              </a:ext>
            </a:extLst>
          </p:cNvPr>
          <p:cNvSpPr txBox="1">
            <a:spLocks/>
          </p:cNvSpPr>
          <p:nvPr/>
        </p:nvSpPr>
        <p:spPr>
          <a:xfrm>
            <a:off x="864973" y="1473200"/>
            <a:ext cx="10592999" cy="96715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7" name="Picture 6" descr="A picture containing food, soup&#10;&#10;Description automatically generated">
            <a:extLst>
              <a:ext uri="{FF2B5EF4-FFF2-40B4-BE49-F238E27FC236}">
                <a16:creationId xmlns:a16="http://schemas.microsoft.com/office/drawing/2014/main" id="{262DBAF5-AB33-6BD8-3C24-F436E2408314}"/>
              </a:ext>
            </a:extLst>
          </p:cNvPr>
          <p:cNvPicPr>
            <a:picLocks noChangeAspect="1"/>
          </p:cNvPicPr>
          <p:nvPr/>
        </p:nvPicPr>
        <p:blipFill>
          <a:blip r:embed="rId3"/>
          <a:stretch>
            <a:fillRect/>
          </a:stretch>
        </p:blipFill>
        <p:spPr>
          <a:xfrm>
            <a:off x="0" y="2720124"/>
            <a:ext cx="12192000" cy="2664676"/>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Scatter chart&#10;&#10;Description automatically generated with low confidence">
            <a:extLst>
              <a:ext uri="{FF2B5EF4-FFF2-40B4-BE49-F238E27FC236}">
                <a16:creationId xmlns:a16="http://schemas.microsoft.com/office/drawing/2014/main" id="{57196CDB-8126-BBA3-D8B0-46D75686DF51}"/>
              </a:ext>
            </a:extLst>
          </p:cNvPr>
          <p:cNvPicPr>
            <a:picLocks noChangeAspect="1"/>
          </p:cNvPicPr>
          <p:nvPr/>
        </p:nvPicPr>
        <p:blipFill>
          <a:blip r:embed="rId3"/>
          <a:stretch>
            <a:fillRect/>
          </a:stretch>
        </p:blipFill>
        <p:spPr>
          <a:xfrm>
            <a:off x="-1" y="3843440"/>
            <a:ext cx="12123811" cy="2382952"/>
          </a:xfrm>
          <a:prstGeom prst="rect">
            <a:avLst/>
          </a:prstGeom>
        </p:spPr>
      </p:pic>
      <p:sp>
        <p:nvSpPr>
          <p:cNvPr id="7" name="Content Placeholder 2">
            <a:extLst>
              <a:ext uri="{FF2B5EF4-FFF2-40B4-BE49-F238E27FC236}">
                <a16:creationId xmlns:a16="http://schemas.microsoft.com/office/drawing/2014/main" id="{85E9694D-9A62-D5FE-BA6E-C0AFE543B19D}"/>
              </a:ext>
            </a:extLst>
          </p:cNvPr>
          <p:cNvSpPr txBox="1">
            <a:spLocks/>
          </p:cNvSpPr>
          <p:nvPr/>
        </p:nvSpPr>
        <p:spPr>
          <a:xfrm>
            <a:off x="864973" y="1473200"/>
            <a:ext cx="10592999" cy="96715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greater the payload mass for launch site CCAFS SLC 40, the higher the success rate for the rocket.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7" name="Content Placeholder 2">
            <a:extLst>
              <a:ext uri="{FF2B5EF4-FFF2-40B4-BE49-F238E27FC236}">
                <a16:creationId xmlns:a16="http://schemas.microsoft.com/office/drawing/2014/main" id="{B4A3C4BF-BFF3-8E5E-D777-8B0BF22F1596}"/>
              </a:ext>
            </a:extLst>
          </p:cNvPr>
          <p:cNvSpPr txBox="1">
            <a:spLocks/>
          </p:cNvSpPr>
          <p:nvPr/>
        </p:nvSpPr>
        <p:spPr>
          <a:xfrm>
            <a:off x="643469" y="1782981"/>
            <a:ext cx="10642142" cy="7316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pic>
        <p:nvPicPr>
          <p:cNvPr id="8" name="Picture 7" descr="Chart, bar chart&#10;&#10;Description automatically generated">
            <a:extLst>
              <a:ext uri="{FF2B5EF4-FFF2-40B4-BE49-F238E27FC236}">
                <a16:creationId xmlns:a16="http://schemas.microsoft.com/office/drawing/2014/main" id="{66A4F3C7-022D-5CF5-8F58-48820B11451F}"/>
              </a:ext>
            </a:extLst>
          </p:cNvPr>
          <p:cNvPicPr>
            <a:picLocks noChangeAspect="1"/>
          </p:cNvPicPr>
          <p:nvPr/>
        </p:nvPicPr>
        <p:blipFill>
          <a:blip r:embed="rId3"/>
          <a:stretch>
            <a:fillRect/>
          </a:stretch>
        </p:blipFill>
        <p:spPr>
          <a:xfrm>
            <a:off x="2108200" y="2540638"/>
            <a:ext cx="5861050" cy="428821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500BF72C-3358-AB30-AB8C-251DE16A394E}"/>
              </a:ext>
            </a:extLst>
          </p:cNvPr>
          <p:cNvSpPr txBox="1">
            <a:spLocks/>
          </p:cNvSpPr>
          <p:nvPr/>
        </p:nvSpPr>
        <p:spPr>
          <a:xfrm>
            <a:off x="643469" y="1782981"/>
            <a:ext cx="10642142" cy="103641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p:txBody>
      </p:sp>
      <p:pic>
        <p:nvPicPr>
          <p:cNvPr id="7" name="Picture 6" descr="Chart, scatter chart&#10;&#10;Description automatically generated">
            <a:extLst>
              <a:ext uri="{FF2B5EF4-FFF2-40B4-BE49-F238E27FC236}">
                <a16:creationId xmlns:a16="http://schemas.microsoft.com/office/drawing/2014/main" id="{2A31A25B-0FD8-17B4-401A-4AAEE342E85E}"/>
              </a:ext>
            </a:extLst>
          </p:cNvPr>
          <p:cNvPicPr>
            <a:picLocks noChangeAspect="1"/>
          </p:cNvPicPr>
          <p:nvPr/>
        </p:nvPicPr>
        <p:blipFill>
          <a:blip r:embed="rId3"/>
          <a:stretch>
            <a:fillRect/>
          </a:stretch>
        </p:blipFill>
        <p:spPr>
          <a:xfrm>
            <a:off x="406400" y="3514682"/>
            <a:ext cx="10642142" cy="265905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76400"/>
            <a:ext cx="10515599" cy="111760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descr="Chart&#10;&#10;Description automatically generated with low confidence">
            <a:extLst>
              <a:ext uri="{FF2B5EF4-FFF2-40B4-BE49-F238E27FC236}">
                <a16:creationId xmlns:a16="http://schemas.microsoft.com/office/drawing/2014/main" id="{B42B1A7F-2C0F-8354-5255-445618A008FB}"/>
              </a:ext>
            </a:extLst>
          </p:cNvPr>
          <p:cNvPicPr>
            <a:picLocks noChangeAspect="1"/>
          </p:cNvPicPr>
          <p:nvPr/>
        </p:nvPicPr>
        <p:blipFill>
          <a:blip r:embed="rId3"/>
          <a:stretch>
            <a:fillRect/>
          </a:stretch>
        </p:blipFill>
        <p:spPr>
          <a:xfrm>
            <a:off x="770010" y="2873169"/>
            <a:ext cx="11421990" cy="315240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17771"/>
            <a:ext cx="10515599" cy="1359243"/>
          </a:xfrm>
          <a:prstGeom prst="rect">
            <a:avLst/>
          </a:prstGeom>
        </p:spPr>
        <p:txBody>
          <a:bodyPr>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descr="Line chart&#10;&#10;Description automatically generated">
            <a:extLst>
              <a:ext uri="{FF2B5EF4-FFF2-40B4-BE49-F238E27FC236}">
                <a16:creationId xmlns:a16="http://schemas.microsoft.com/office/drawing/2014/main" id="{FA83579C-C04E-E453-40C9-1CC1F5C0CF27}"/>
              </a:ext>
            </a:extLst>
          </p:cNvPr>
          <p:cNvPicPr>
            <a:picLocks noChangeAspect="1"/>
          </p:cNvPicPr>
          <p:nvPr/>
        </p:nvPicPr>
        <p:blipFill>
          <a:blip r:embed="rId3"/>
          <a:stretch>
            <a:fillRect/>
          </a:stretch>
        </p:blipFill>
        <p:spPr>
          <a:xfrm>
            <a:off x="1717587" y="2057400"/>
            <a:ext cx="6997185" cy="480060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841375"/>
          </a:xfrm>
          <a:prstGeom prst="rect">
            <a:avLst/>
          </a:prstGeom>
        </p:spPr>
        <p:txBody>
          <a:bodyPr>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C4DF87D4-6D69-0B33-120B-2C900B295017}"/>
              </a:ext>
            </a:extLst>
          </p:cNvPr>
          <p:cNvPicPr>
            <a:picLocks noChangeAspect="1"/>
          </p:cNvPicPr>
          <p:nvPr/>
        </p:nvPicPr>
        <p:blipFill>
          <a:blip r:embed="rId3"/>
          <a:stretch>
            <a:fillRect/>
          </a:stretch>
        </p:blipFill>
        <p:spPr>
          <a:xfrm>
            <a:off x="2018720" y="2784926"/>
            <a:ext cx="6083880" cy="353442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89217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query below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D1041900-A587-D83D-B4A1-C11E105BD8AC}"/>
              </a:ext>
            </a:extLst>
          </p:cNvPr>
          <p:cNvPicPr>
            <a:picLocks noChangeAspect="1"/>
          </p:cNvPicPr>
          <p:nvPr/>
        </p:nvPicPr>
        <p:blipFill>
          <a:blip r:embed="rId3"/>
          <a:stretch>
            <a:fillRect/>
          </a:stretch>
        </p:blipFill>
        <p:spPr>
          <a:xfrm>
            <a:off x="770010" y="2717800"/>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Content Placeholder 4">
            <a:extLst>
              <a:ext uri="{FF2B5EF4-FFF2-40B4-BE49-F238E27FC236}">
                <a16:creationId xmlns:a16="http://schemas.microsoft.com/office/drawing/2014/main" id="{C5E2A1F9-A901-F9CB-29EF-683F6F549785}"/>
              </a:ext>
            </a:extLst>
          </p:cNvPr>
          <p:cNvSpPr txBox="1">
            <a:spLocks/>
          </p:cNvSpPr>
          <p:nvPr/>
        </p:nvSpPr>
        <p:spPr>
          <a:xfrm>
            <a:off x="770010" y="1825625"/>
            <a:ext cx="9745589" cy="8921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33CAFA51-5DC8-04D9-ABBF-4AABDB54EE02}"/>
              </a:ext>
            </a:extLst>
          </p:cNvPr>
          <p:cNvPicPr>
            <a:picLocks noChangeAspect="1"/>
          </p:cNvPicPr>
          <p:nvPr/>
        </p:nvPicPr>
        <p:blipFill>
          <a:blip r:embed="rId3"/>
          <a:stretch>
            <a:fillRect/>
          </a:stretch>
        </p:blipFill>
        <p:spPr>
          <a:xfrm>
            <a:off x="1935169" y="3133194"/>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866775"/>
          </a:xfrm>
          <a:prstGeom prst="rect">
            <a:avLst/>
          </a:prstGeom>
        </p:spPr>
        <p:txBody>
          <a:bodyPr>
            <a:normAutofit/>
          </a:bodyPr>
          <a:lstStyle/>
          <a:p>
            <a:pPr>
              <a:spcBef>
                <a:spcPts val="1400"/>
              </a:spcBef>
            </a:pPr>
            <a:r>
              <a:rPr lang="en-US" sz="2400" dirty="0">
                <a:latin typeface="Abadi" panose="020B0604020104020204" pitchFamily="34" charset="0"/>
              </a:rPr>
              <a:t>We calculated the average payload mass carried by booster version F9 v1.1 as 2928.4</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A976DE94-98F2-28B0-76D2-8E455DCDFE4D}"/>
              </a:ext>
            </a:extLst>
          </p:cNvPr>
          <p:cNvPicPr>
            <a:picLocks noChangeAspect="1"/>
          </p:cNvPicPr>
          <p:nvPr/>
        </p:nvPicPr>
        <p:blipFill>
          <a:blip r:embed="rId3"/>
          <a:stretch>
            <a:fillRect/>
          </a:stretch>
        </p:blipFill>
        <p:spPr>
          <a:xfrm>
            <a:off x="2633138" y="3429000"/>
            <a:ext cx="6019331" cy="2418879"/>
          </a:xfrm>
          <a:prstGeom prst="rect">
            <a:avLst/>
          </a:prstGeom>
          <a:effectLst/>
        </p:spPr>
      </p:pic>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42975"/>
          </a:xfrm>
          <a:prstGeom prst="rect">
            <a:avLst/>
          </a:prstGeom>
        </p:spPr>
        <p:txBody>
          <a:bodyPr lIns="91440" tIns="45720" rIns="91440" bIns="45720" anchor="t">
            <a:normAutofit/>
          </a:bodyPr>
          <a:lstStyle/>
          <a:p>
            <a:pPr>
              <a:spcBef>
                <a:spcPts val="1400"/>
              </a:spcBef>
            </a:pPr>
            <a:r>
              <a:rPr lang="en-US" sz="2400" dirty="0">
                <a:latin typeface="Abadi" panose="020B0604020104020204" pitchFamily="34" charset="0"/>
              </a:rPr>
              <a:t>We observed that the dates of the first successful landing outcome on ground pad was 22</a:t>
            </a:r>
            <a:r>
              <a:rPr lang="en-US" sz="2400" baseline="30000" dirty="0">
                <a:latin typeface="Abadi" panose="020B0604020104020204" pitchFamily="34" charset="0"/>
              </a:rPr>
              <a:t>nd</a:t>
            </a:r>
            <a:r>
              <a:rPr lang="en-US" sz="2400" dirty="0">
                <a:latin typeface="Abadi" panose="020B0604020104020204" pitchFamily="34" charset="0"/>
              </a:rPr>
              <a:t> December 2015</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053B26E8-2942-87C3-9C88-E65E23BE7DB9}"/>
              </a:ext>
            </a:extLst>
          </p:cNvPr>
          <p:cNvPicPr>
            <a:picLocks noChangeAspect="1"/>
          </p:cNvPicPr>
          <p:nvPr/>
        </p:nvPicPr>
        <p:blipFill>
          <a:blip r:embed="rId3"/>
          <a:stretch>
            <a:fillRect/>
          </a:stretch>
        </p:blipFill>
        <p:spPr>
          <a:xfrm>
            <a:off x="2103913" y="2985470"/>
            <a:ext cx="7077782" cy="282323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5" name="Content Placeholder 2">
            <a:extLst>
              <a:ext uri="{FF2B5EF4-FFF2-40B4-BE49-F238E27FC236}">
                <a16:creationId xmlns:a16="http://schemas.microsoft.com/office/drawing/2014/main" id="{C44CE63E-3CCF-A0C7-4ED7-0FE8E2B74F61}"/>
              </a:ext>
            </a:extLst>
          </p:cNvPr>
          <p:cNvSpPr txBox="1">
            <a:spLocks/>
          </p:cNvSpPr>
          <p:nvPr/>
        </p:nvSpPr>
        <p:spPr>
          <a:xfrm>
            <a:off x="683830" y="1669203"/>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50621" y="1329026"/>
            <a:ext cx="3403599" cy="4990324"/>
          </a:xfrm>
          <a:prstGeom prst="rect">
            <a:avLst/>
          </a:prstGeom>
        </p:spPr>
        <p:txBody>
          <a:bodyPr lIns="91440" tIns="45720" rIns="91440" bIns="45720" anchor="t">
            <a:normAutofit/>
          </a:bodyPr>
          <a:lstStyle/>
          <a:p>
            <a:pPr>
              <a:spcBef>
                <a:spcPts val="1400"/>
              </a:spcBef>
            </a:pPr>
            <a:r>
              <a:rPr lang="en-US" sz="2400" dirty="0">
                <a:latin typeface="Abadi" panose="020B0604020104020204" pitchFamily="34" charset="0"/>
              </a:rPr>
              <a:t>We used the </a:t>
            </a:r>
            <a:r>
              <a:rPr lang="en-US" sz="2400" b="1" dirty="0">
                <a:latin typeface="Abadi" panose="020B0604020104020204" pitchFamily="34" charset="0"/>
              </a:rPr>
              <a:t>WHERE</a:t>
            </a:r>
            <a:r>
              <a:rPr lang="en-US" sz="2400" dirty="0">
                <a:latin typeface="Abadi" panose="020B0604020104020204" pitchFamily="34" charset="0"/>
              </a:rPr>
              <a:t> clause to filter for boosters which have successfully landed on drone ship and applied the </a:t>
            </a:r>
            <a:r>
              <a:rPr lang="en-US" sz="2400" b="1" dirty="0">
                <a:latin typeface="Abadi" panose="020B0604020104020204" pitchFamily="34" charset="0"/>
              </a:rPr>
              <a:t>AND</a:t>
            </a:r>
            <a:r>
              <a:rPr lang="en-US" sz="2400" dirty="0">
                <a:latin typeface="Abadi" panose="020B0604020104020204" pitchFamily="34" charset="0"/>
              </a:rPr>
              <a:t> condition to determine successful landing with payload mass greater than 4000 but less than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Successful Drone Ship Landing with Payload between 4000 and 6000</a:t>
            </a:r>
            <a:endParaRPr lang="en-US" dirty="0">
              <a:solidFill>
                <a:srgbClr val="0B49CB"/>
              </a:solidFill>
              <a:latin typeface="Abadi"/>
            </a:endParaRPr>
          </a:p>
        </p:txBody>
      </p:sp>
      <p:pic>
        <p:nvPicPr>
          <p:cNvPr id="6" name="Picture 5">
            <a:extLst>
              <a:ext uri="{FF2B5EF4-FFF2-40B4-BE49-F238E27FC236}">
                <a16:creationId xmlns:a16="http://schemas.microsoft.com/office/drawing/2014/main" id="{C0497814-73BB-4E94-A136-D289A9015BA6}"/>
              </a:ext>
            </a:extLst>
          </p:cNvPr>
          <p:cNvPicPr>
            <a:picLocks noChangeAspect="1"/>
          </p:cNvPicPr>
          <p:nvPr/>
        </p:nvPicPr>
        <p:blipFill>
          <a:blip r:embed="rId3"/>
          <a:stretch>
            <a:fillRect/>
          </a:stretch>
        </p:blipFill>
        <p:spPr>
          <a:xfrm>
            <a:off x="4597565" y="1414577"/>
            <a:ext cx="6730336" cy="461099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573390" cy="4351338"/>
          </a:xfrm>
          <a:prstGeom prst="rect">
            <a:avLst/>
          </a:prstGeom>
        </p:spPr>
        <p:txBody>
          <a:bodyPr>
            <a:normAutofit/>
          </a:bodyPr>
          <a:lstStyle/>
          <a:p>
            <a:pPr>
              <a:spcBef>
                <a:spcPts val="1400"/>
              </a:spcBef>
            </a:pPr>
            <a:r>
              <a:rPr lang="en-US" sz="3200" dirty="0">
                <a:latin typeface="Abadi" panose="020B0604020104020204" pitchFamily="34" charset="0"/>
              </a:rPr>
              <a:t>We used wildcard like ‘%’ to filter for </a:t>
            </a:r>
            <a:r>
              <a:rPr lang="en-US" sz="3200" b="1" dirty="0">
                <a:latin typeface="Abadi" panose="020B0604020104020204" pitchFamily="34" charset="0"/>
              </a:rPr>
              <a:t>WHERE</a:t>
            </a:r>
            <a:r>
              <a:rPr lang="en-US" sz="3200" dirty="0">
                <a:latin typeface="Abadi" panose="020B0604020104020204" pitchFamily="34" charset="0"/>
              </a:rPr>
              <a:t> </a:t>
            </a:r>
            <a:r>
              <a:rPr lang="en-US" sz="3200" dirty="0" err="1">
                <a:latin typeface="Abadi" panose="020B0604020104020204" pitchFamily="34" charset="0"/>
              </a:rPr>
              <a:t>MissionOutcome</a:t>
            </a:r>
            <a:r>
              <a:rPr lang="en-US" sz="3200" dirty="0">
                <a:latin typeface="Abadi" panose="020B0604020104020204" pitchFamily="34" charset="0"/>
              </a:rPr>
              <a:t> was a success or a failure. </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2E2D1A98-0373-714F-C357-F1A7D90A5917}"/>
              </a:ext>
            </a:extLst>
          </p:cNvPr>
          <p:cNvPicPr>
            <a:picLocks noChangeAspect="1"/>
          </p:cNvPicPr>
          <p:nvPr/>
        </p:nvPicPr>
        <p:blipFill>
          <a:blip r:embed="rId3"/>
          <a:stretch>
            <a:fillRect/>
          </a:stretch>
        </p:blipFill>
        <p:spPr>
          <a:xfrm>
            <a:off x="4978400" y="1456250"/>
            <a:ext cx="5752357" cy="4863099"/>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192390" cy="4351338"/>
          </a:xfrm>
          <a:prstGeom prst="rect">
            <a:avLst/>
          </a:prstGeom>
        </p:spPr>
        <p:txBody>
          <a:bodyPr>
            <a:normAutofit lnSpcReduction="10000"/>
          </a:bodyPr>
          <a:lstStyle/>
          <a:p>
            <a:pPr>
              <a:spcBef>
                <a:spcPts val="1400"/>
              </a:spcBef>
            </a:pPr>
            <a:r>
              <a:rPr lang="en-US" sz="3200" dirty="0">
                <a:latin typeface="Abadi" panose="020B0604020104020204" pitchFamily="34" charset="0"/>
              </a:rPr>
              <a:t>We determined the booster that have carried the maximum payload using a subquery in the </a:t>
            </a:r>
            <a:r>
              <a:rPr lang="en-US" sz="3200" b="1" dirty="0">
                <a:latin typeface="Abadi" panose="020B0604020104020204" pitchFamily="34" charset="0"/>
              </a:rPr>
              <a:t>WHERE</a:t>
            </a:r>
            <a:r>
              <a:rPr lang="en-US" sz="3200" dirty="0">
                <a:latin typeface="Abadi" panose="020B0604020104020204" pitchFamily="34" charset="0"/>
              </a:rPr>
              <a:t> clause and the </a:t>
            </a:r>
            <a:r>
              <a:rPr lang="en-US" sz="3200" b="1" dirty="0">
                <a:latin typeface="Abadi" panose="020B0604020104020204" pitchFamily="34" charset="0"/>
              </a:rPr>
              <a:t>MAX() </a:t>
            </a:r>
            <a:r>
              <a:rPr lang="en-US" sz="3200" dirty="0">
                <a:latin typeface="Abadi" panose="020B0604020104020204" pitchFamily="34" charset="0"/>
              </a:rPr>
              <a:t>function.</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898C8FF3-0852-9578-C0BA-B3DE212E5597}"/>
              </a:ext>
            </a:extLst>
          </p:cNvPr>
          <p:cNvPicPr>
            <a:picLocks noChangeAspect="1"/>
          </p:cNvPicPr>
          <p:nvPr/>
        </p:nvPicPr>
        <p:blipFill>
          <a:blip r:embed="rId3"/>
          <a:stretch>
            <a:fillRect/>
          </a:stretch>
        </p:blipFill>
        <p:spPr>
          <a:xfrm>
            <a:off x="4658057" y="1586556"/>
            <a:ext cx="6155141" cy="495488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27317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ECDE3EEA-D6EA-6CA3-C83C-76392D1CDA7C}"/>
              </a:ext>
            </a:extLst>
          </p:cNvPr>
          <p:cNvPicPr>
            <a:picLocks noChangeAspect="1"/>
          </p:cNvPicPr>
          <p:nvPr/>
        </p:nvPicPr>
        <p:blipFill>
          <a:blip r:embed="rId3"/>
          <a:stretch>
            <a:fillRect/>
          </a:stretch>
        </p:blipFill>
        <p:spPr>
          <a:xfrm>
            <a:off x="1568675" y="3396694"/>
            <a:ext cx="8946923"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6" name="Content Placeholder 4">
            <a:extLst>
              <a:ext uri="{FF2B5EF4-FFF2-40B4-BE49-F238E27FC236}">
                <a16:creationId xmlns:a16="http://schemas.microsoft.com/office/drawing/2014/main" id="{AC67855B-43C2-5663-FC69-509F5121588F}"/>
              </a:ext>
            </a:extLst>
          </p:cNvPr>
          <p:cNvSpPr txBox="1">
            <a:spLocks/>
          </p:cNvSpPr>
          <p:nvPr/>
        </p:nvSpPr>
        <p:spPr>
          <a:xfrm>
            <a:off x="432052" y="1631591"/>
            <a:ext cx="4004479" cy="479562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400">
                <a:latin typeface="Abadi" panose="020B0604020104020204" pitchFamily="34" charset="0"/>
              </a:rPr>
              <a:t>We selected Landing outcomes and the </a:t>
            </a:r>
            <a:r>
              <a:rPr lang="en-US" sz="2400" b="1">
                <a:latin typeface="Abadi" panose="020B0604020104020204" pitchFamily="34" charset="0"/>
              </a:rPr>
              <a:t>COUNT</a:t>
            </a:r>
            <a:r>
              <a:rPr lang="en-US" sz="2400">
                <a:latin typeface="Abadi" panose="020B0604020104020204" pitchFamily="34" charset="0"/>
              </a:rPr>
              <a:t> of landing outcomes from the data and used the </a:t>
            </a:r>
            <a:r>
              <a:rPr lang="en-US" sz="2400" b="1">
                <a:latin typeface="Abadi" panose="020B0604020104020204" pitchFamily="34" charset="0"/>
              </a:rPr>
              <a:t>WHERE</a:t>
            </a:r>
            <a:r>
              <a:rPr lang="en-US" sz="2400">
                <a:latin typeface="Abadi" panose="020B0604020104020204" pitchFamily="34" charset="0"/>
              </a:rPr>
              <a:t> clause to filter for landing outcomes </a:t>
            </a:r>
            <a:r>
              <a:rPr lang="en-US" sz="2400" b="1">
                <a:latin typeface="Abadi" panose="020B0604020104020204" pitchFamily="34" charset="0"/>
              </a:rPr>
              <a:t>BETWEEN</a:t>
            </a:r>
            <a:r>
              <a:rPr lang="en-US" sz="2400">
                <a:latin typeface="Abadi" panose="020B0604020104020204" pitchFamily="34" charset="0"/>
              </a:rPr>
              <a:t> 2010-06-04 to 2010-03-20.</a:t>
            </a:r>
          </a:p>
          <a:p>
            <a:pPr>
              <a:spcBef>
                <a:spcPts val="1400"/>
              </a:spcBef>
            </a:pPr>
            <a:r>
              <a:rPr lang="en-US" sz="2400">
                <a:latin typeface="Abadi" panose="020B0604020104020204" pitchFamily="34" charset="0"/>
              </a:rPr>
              <a:t>We applied the </a:t>
            </a:r>
            <a:r>
              <a:rPr lang="en-US" sz="2400" b="1">
                <a:latin typeface="Abadi" panose="020B0604020104020204" pitchFamily="34" charset="0"/>
              </a:rPr>
              <a:t>GROUP BY </a:t>
            </a:r>
            <a:r>
              <a:rPr lang="en-US" sz="2400">
                <a:latin typeface="Abadi" panose="020B0604020104020204" pitchFamily="34" charset="0"/>
              </a:rPr>
              <a:t>clause to group the landing outcomes and the </a:t>
            </a:r>
            <a:r>
              <a:rPr lang="en-US" sz="2400" b="1">
                <a:latin typeface="Abadi" panose="020B0604020104020204" pitchFamily="34" charset="0"/>
              </a:rPr>
              <a:t>ORDER BY </a:t>
            </a:r>
            <a:r>
              <a:rPr lang="en-US" sz="2400">
                <a:latin typeface="Abadi" panose="020B0604020104020204" pitchFamily="34" charset="0"/>
              </a:rPr>
              <a:t>clause to order the grouped landing outcome in descending order.</a:t>
            </a:r>
          </a:p>
          <a:p>
            <a:pPr>
              <a:spcBef>
                <a:spcPts val="1400"/>
              </a:spcBef>
            </a:pPr>
            <a:endParaRPr lang="en-US" sz="2400" dirty="0"/>
          </a:p>
        </p:txBody>
      </p:sp>
      <p:pic>
        <p:nvPicPr>
          <p:cNvPr id="7" name="Picture 6">
            <a:extLst>
              <a:ext uri="{FF2B5EF4-FFF2-40B4-BE49-F238E27FC236}">
                <a16:creationId xmlns:a16="http://schemas.microsoft.com/office/drawing/2014/main" id="{26579E31-3D62-60EB-8EF9-5AB4E9EB12A2}"/>
              </a:ext>
            </a:extLst>
          </p:cNvPr>
          <p:cNvPicPr>
            <a:picLocks noChangeAspect="1"/>
          </p:cNvPicPr>
          <p:nvPr/>
        </p:nvPicPr>
        <p:blipFill>
          <a:blip r:embed="rId3"/>
          <a:stretch>
            <a:fillRect/>
          </a:stretch>
        </p:blipFill>
        <p:spPr>
          <a:xfrm>
            <a:off x="5161036" y="1704398"/>
            <a:ext cx="6124575" cy="429577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739775"/>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It is observed that the SpaceX launch site are situated with USA off the coasts of Florida and California</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6" name="Picture 5" descr="Map&#10;&#10;Description automatically generated">
            <a:extLst>
              <a:ext uri="{FF2B5EF4-FFF2-40B4-BE49-F238E27FC236}">
                <a16:creationId xmlns:a16="http://schemas.microsoft.com/office/drawing/2014/main" id="{7A0C1B14-4839-BA1A-3395-EBBE81BA86C3}"/>
              </a:ext>
            </a:extLst>
          </p:cNvPr>
          <p:cNvPicPr>
            <a:picLocks noChangeAspect="1"/>
          </p:cNvPicPr>
          <p:nvPr/>
        </p:nvPicPr>
        <p:blipFill>
          <a:blip r:embed="rId3"/>
          <a:stretch>
            <a:fillRect/>
          </a:stretch>
        </p:blipFill>
        <p:spPr>
          <a:xfrm>
            <a:off x="734027" y="2565400"/>
            <a:ext cx="10743727" cy="4292599"/>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4" name="Picture 3" descr="Diagram&#10;&#10;Description automatically generated">
            <a:extLst>
              <a:ext uri="{FF2B5EF4-FFF2-40B4-BE49-F238E27FC236}">
                <a16:creationId xmlns:a16="http://schemas.microsoft.com/office/drawing/2014/main" id="{21356EC8-62B6-53C8-AFE9-48DAB88A6827}"/>
              </a:ext>
            </a:extLst>
          </p:cNvPr>
          <p:cNvPicPr>
            <a:picLocks noChangeAspect="1"/>
          </p:cNvPicPr>
          <p:nvPr/>
        </p:nvPicPr>
        <p:blipFill>
          <a:blip r:embed="rId3"/>
          <a:stretch>
            <a:fillRect/>
          </a:stretch>
        </p:blipFill>
        <p:spPr>
          <a:xfrm>
            <a:off x="770010" y="1498677"/>
            <a:ext cx="10253590" cy="500523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6" name="Content Placeholder 3">
            <a:extLst>
              <a:ext uri="{FF2B5EF4-FFF2-40B4-BE49-F238E27FC236}">
                <a16:creationId xmlns:a16="http://schemas.microsoft.com/office/drawing/2014/main" id="{9AA5D245-490E-40AD-EA9C-770F09A789C9}"/>
              </a:ext>
            </a:extLst>
          </p:cNvPr>
          <p:cNvPicPr>
            <a:picLocks noChangeAspect="1"/>
          </p:cNvPicPr>
          <p:nvPr/>
        </p:nvPicPr>
        <p:blipFill>
          <a:blip r:embed="rId3"/>
          <a:stretch>
            <a:fillRect/>
          </a:stretch>
        </p:blipFill>
        <p:spPr>
          <a:xfrm>
            <a:off x="752019" y="1454291"/>
            <a:ext cx="10687962" cy="477210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6" name="Content Placeholder 2">
            <a:extLst>
              <a:ext uri="{FF2B5EF4-FFF2-40B4-BE49-F238E27FC236}">
                <a16:creationId xmlns:a16="http://schemas.microsoft.com/office/drawing/2014/main" id="{978005E9-B732-ACC9-1D1B-175C4C5916BC}"/>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pic>
        <p:nvPicPr>
          <p:cNvPr id="6" name="Content Placeholder 3">
            <a:extLst>
              <a:ext uri="{FF2B5EF4-FFF2-40B4-BE49-F238E27FC236}">
                <a16:creationId xmlns:a16="http://schemas.microsoft.com/office/drawing/2014/main" id="{1A4DC2E1-B95C-F2C7-6239-58720F97C136}"/>
              </a:ext>
            </a:extLst>
          </p:cNvPr>
          <p:cNvPicPr>
            <a:picLocks noChangeAspect="1"/>
          </p:cNvPicPr>
          <p:nvPr/>
        </p:nvPicPr>
        <p:blipFill>
          <a:blip r:embed="rId3"/>
          <a:stretch>
            <a:fillRect/>
          </a:stretch>
        </p:blipFill>
        <p:spPr>
          <a:xfrm>
            <a:off x="1691300" y="1785646"/>
            <a:ext cx="7790783" cy="444074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406401" y="484835"/>
            <a:ext cx="11051571" cy="10361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800" dirty="0">
                <a:solidFill>
                  <a:srgbClr val="0B49CB"/>
                </a:solidFill>
                <a:latin typeface="Abadi" panose="020B0604020104020204" pitchFamily="34" charset="0"/>
              </a:rPr>
              <a:t>Scatter plot of Payload vs Launch Outcome for all sites, with different payload selected in the range slider</a:t>
            </a:r>
          </a:p>
        </p:txBody>
      </p:sp>
      <p:pic>
        <p:nvPicPr>
          <p:cNvPr id="6" name="Content Placeholder 3" descr="Graphical user interface, application&#10;&#10;Description automatically generated">
            <a:extLst>
              <a:ext uri="{FF2B5EF4-FFF2-40B4-BE49-F238E27FC236}">
                <a16:creationId xmlns:a16="http://schemas.microsoft.com/office/drawing/2014/main" id="{0F2D5FBB-9195-6D2D-070C-F00BB9C23E75}"/>
              </a:ext>
            </a:extLst>
          </p:cNvPr>
          <p:cNvPicPr>
            <a:picLocks noChangeAspect="1"/>
          </p:cNvPicPr>
          <p:nvPr/>
        </p:nvPicPr>
        <p:blipFill>
          <a:blip r:embed="rId3"/>
          <a:stretch>
            <a:fillRect/>
          </a:stretch>
        </p:blipFill>
        <p:spPr>
          <a:xfrm>
            <a:off x="838200" y="2191367"/>
            <a:ext cx="10515599" cy="378561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6" name="Content Placeholder 4">
            <a:extLst>
              <a:ext uri="{FF2B5EF4-FFF2-40B4-BE49-F238E27FC236}">
                <a16:creationId xmlns:a16="http://schemas.microsoft.com/office/drawing/2014/main" id="{15D7647E-5F62-EBCA-08DC-6E3FEF0F2FE6}"/>
              </a:ext>
            </a:extLst>
          </p:cNvPr>
          <p:cNvSpPr txBox="1">
            <a:spLocks/>
          </p:cNvSpPr>
          <p:nvPr/>
        </p:nvSpPr>
        <p:spPr>
          <a:xfrm>
            <a:off x="770011" y="1278983"/>
            <a:ext cx="10515599" cy="91884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descr="Graphical user interface, text, application, email&#10;&#10;Description automatically generated">
            <a:extLst>
              <a:ext uri="{FF2B5EF4-FFF2-40B4-BE49-F238E27FC236}">
                <a16:creationId xmlns:a16="http://schemas.microsoft.com/office/drawing/2014/main" id="{1BEEA02C-2D77-F65A-2696-751A8F16B156}"/>
              </a:ext>
            </a:extLst>
          </p:cNvPr>
          <p:cNvPicPr>
            <a:picLocks noChangeAspect="1"/>
          </p:cNvPicPr>
          <p:nvPr/>
        </p:nvPicPr>
        <p:blipFill>
          <a:blip r:embed="rId3"/>
          <a:stretch>
            <a:fillRect/>
          </a:stretch>
        </p:blipFill>
        <p:spPr>
          <a:xfrm>
            <a:off x="920151" y="1803400"/>
            <a:ext cx="10351698" cy="505460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6" name="Content Placeholder 4">
            <a:extLst>
              <a:ext uri="{FF2B5EF4-FFF2-40B4-BE49-F238E27FC236}">
                <a16:creationId xmlns:a16="http://schemas.microsoft.com/office/drawing/2014/main" id="{11ACFBBD-FA0F-98EC-53B6-2A7FAD64BE10}"/>
              </a:ext>
            </a:extLst>
          </p:cNvPr>
          <p:cNvSpPr txBox="1">
            <a:spLocks/>
          </p:cNvSpPr>
          <p:nvPr/>
        </p:nvSpPr>
        <p:spPr>
          <a:xfrm>
            <a:off x="683830" y="1265499"/>
            <a:ext cx="10687961" cy="983433"/>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badi" panose="020B0604020104020204" pitchFamily="34" charset="0"/>
            </a:endParaRPr>
          </a:p>
        </p:txBody>
      </p:sp>
      <p:pic>
        <p:nvPicPr>
          <p:cNvPr id="7" name="Picture 6" descr="A screenshot of a computer&#10;&#10;Description automatically generated with low confidence">
            <a:extLst>
              <a:ext uri="{FF2B5EF4-FFF2-40B4-BE49-F238E27FC236}">
                <a16:creationId xmlns:a16="http://schemas.microsoft.com/office/drawing/2014/main" id="{B32A36B6-3944-66CF-8F1C-9931555C01E5}"/>
              </a:ext>
            </a:extLst>
          </p:cNvPr>
          <p:cNvPicPr>
            <a:picLocks noChangeAspect="1"/>
          </p:cNvPicPr>
          <p:nvPr/>
        </p:nvPicPr>
        <p:blipFill>
          <a:blip r:embed="rId3"/>
          <a:stretch>
            <a:fillRect/>
          </a:stretch>
        </p:blipFill>
        <p:spPr>
          <a:xfrm>
            <a:off x="2540000" y="2248932"/>
            <a:ext cx="5968578" cy="4609068"/>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7" name="Content Placeholder 3">
            <a:extLst>
              <a:ext uri="{FF2B5EF4-FFF2-40B4-BE49-F238E27FC236}">
                <a16:creationId xmlns:a16="http://schemas.microsoft.com/office/drawing/2014/main" id="{FC3613D2-6B9E-2B15-31A7-8F940CD77AC8}"/>
              </a:ext>
            </a:extLst>
          </p:cNvPr>
          <p:cNvSpPr txBox="1">
            <a:spLocks/>
          </p:cNvSpPr>
          <p:nvPr/>
        </p:nvSpPr>
        <p:spPr>
          <a:xfrm>
            <a:off x="770011" y="1507254"/>
            <a:ext cx="10515600" cy="451832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a:latin typeface="Abadi" panose="020B0604020104020204" pitchFamily="34" charset="0"/>
              </a:rPr>
              <a:t>Launch success rate started to increase in 2013 till 2020.</a:t>
            </a:r>
          </a:p>
          <a:p>
            <a:pPr>
              <a:lnSpc>
                <a:spcPct val="100000"/>
              </a:lnSpc>
              <a:spcBef>
                <a:spcPts val="1400"/>
              </a:spcBef>
            </a:pPr>
            <a:r>
              <a:rPr lang="en-US" sz="2200">
                <a:solidFill>
                  <a:schemeClr val="accent3">
                    <a:lumMod val="25000"/>
                  </a:schemeClr>
                </a:solidFill>
                <a:latin typeface="Abadi" panose="020B0604020104020204" pitchFamily="34" charset="0"/>
              </a:rPr>
              <a:t>Orbits </a:t>
            </a:r>
            <a:r>
              <a:rPr lang="en-US" sz="2200">
                <a:latin typeface="Abadi" panose="020B0604020104020204" pitchFamily="34" charset="0"/>
              </a:rPr>
              <a:t>ES-L1, GEO, HEO, SSO, VLEO had the most success rate.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using </a:t>
            </a:r>
            <a:r>
              <a:rPr lang="en-US" sz="7600" dirty="0" err="1">
                <a:solidFill>
                  <a:schemeClr val="bg2">
                    <a:lumMod val="50000"/>
                  </a:schemeClr>
                </a:solidFill>
                <a:latin typeface="Abadi"/>
              </a:rPr>
              <a:t>SPaceX</a:t>
            </a:r>
            <a:r>
              <a:rPr lang="en-US" sz="7600" dirty="0">
                <a:solidFill>
                  <a:schemeClr val="bg2">
                    <a:lumMod val="50000"/>
                  </a:schemeClr>
                </a:solidFill>
                <a:latin typeface="Abadi"/>
              </a:rPr>
              <a:t> API and </a:t>
            </a:r>
            <a:r>
              <a:rPr lang="en-US" sz="7600" dirty="0" err="1">
                <a:solidFill>
                  <a:schemeClr val="bg2">
                    <a:lumMod val="50000"/>
                  </a:schemeClr>
                </a:solidFill>
                <a:latin typeface="Abadi"/>
              </a:rPr>
              <a:t>Webscraping</a:t>
            </a:r>
            <a:r>
              <a:rPr lang="en-US" sz="7600" dirty="0">
                <a:solidFill>
                  <a:schemeClr val="bg2">
                    <a:lumMod val="50000"/>
                  </a:schemeClr>
                </a:solidFill>
                <a:latin typeface="Abadi"/>
              </a:rPr>
              <a:t>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7" name="Content Placeholder 4">
            <a:extLst>
              <a:ext uri="{FF2B5EF4-FFF2-40B4-BE49-F238E27FC236}">
                <a16:creationId xmlns:a16="http://schemas.microsoft.com/office/drawing/2014/main" id="{911D1E0B-ED9D-7A28-3F27-FA366A264B42}"/>
              </a:ext>
            </a:extLst>
          </p:cNvPr>
          <p:cNvSpPr txBox="1">
            <a:spLocks/>
          </p:cNvSpPr>
          <p:nvPr/>
        </p:nvSpPr>
        <p:spPr>
          <a:xfrm>
            <a:off x="734028" y="1653379"/>
            <a:ext cx="10218555" cy="477383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a:t>
            </a:r>
            <a:r>
              <a:rPr lang="en-US" sz="1900" dirty="0" err="1">
                <a:solidFill>
                  <a:schemeClr val="accent3">
                    <a:lumMod val="25000"/>
                  </a:schemeClr>
                </a:solidFill>
                <a:latin typeface="Abadi" panose="020B0604020104020204" pitchFamily="34" charset="0"/>
              </a:rPr>
              <a:t>Json</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a:t>
            </a:r>
            <a:r>
              <a:rPr lang="en-US" sz="1900" dirty="0">
                <a:solidFill>
                  <a:schemeClr val="accent3">
                    <a:lumMod val="25000"/>
                  </a:schemeClr>
                </a:solidFill>
                <a:latin typeface="Abadi" panose="020B0604020104020204" pitchFamily="34" charset="0"/>
              </a:rPr>
              <a:t>()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a:t>
            </a:r>
            <a:r>
              <a:rPr lang="en-US" sz="1900" dirty="0" err="1">
                <a:solidFill>
                  <a:schemeClr val="accent3">
                    <a:lumMod val="25000"/>
                  </a:schemeClr>
                </a:solidFill>
                <a:latin typeface="Abadi" panose="020B0604020104020204" pitchFamily="34" charset="0"/>
              </a:rPr>
              <a:t>BeautifulSoup</a:t>
            </a:r>
            <a:r>
              <a:rPr lang="en-US" sz="1900" dirty="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Text Placeholder 2">
            <a:extLst>
              <a:ext uri="{FF2B5EF4-FFF2-40B4-BE49-F238E27FC236}">
                <a16:creationId xmlns:a16="http://schemas.microsoft.com/office/drawing/2014/main" id="{DEC5FEB7-2EE9-6D05-2214-20B227679B48}"/>
              </a:ext>
            </a:extLst>
          </p:cNvPr>
          <p:cNvSpPr txBox="1">
            <a:spLocks/>
          </p:cNvSpPr>
          <p:nvPr/>
        </p:nvSpPr>
        <p:spPr>
          <a:xfrm>
            <a:off x="820738" y="1800225"/>
            <a:ext cx="4640263" cy="4225925"/>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The link to the notebook is </a:t>
            </a:r>
            <a:r>
              <a:rPr lang="en-US" sz="2200">
                <a:solidFill>
                  <a:srgbClr val="1C7DDB"/>
                </a:solidFill>
                <a:latin typeface="Abadi" panose="020B0604020104020204" pitchFamily="34" charset="0"/>
              </a:rPr>
              <a:t>https://dataplatform.cloud.ibm.com/analytics/notebooks/v2/43a4520d-9359-4e39-82ea-db0b8eb55fa9/view?access_token=67501372f644b6fe85ff2e98defdf4fdeda37efa087d9e466839ea6fbec118f6</a:t>
            </a:r>
            <a:endParaRPr lang="en-US"/>
          </a:p>
          <a:p>
            <a:endParaRPr lang="en-US" dirty="0"/>
          </a:p>
        </p:txBody>
      </p:sp>
      <p:pic>
        <p:nvPicPr>
          <p:cNvPr id="9" name="Picture 8" descr="Graphical user interface, text, application&#10;&#10;Description automatically generated">
            <a:extLst>
              <a:ext uri="{FF2B5EF4-FFF2-40B4-BE49-F238E27FC236}">
                <a16:creationId xmlns:a16="http://schemas.microsoft.com/office/drawing/2014/main" id="{65788A44-6AB6-4A8B-C7C3-437F54EC051E}"/>
              </a:ext>
            </a:extLst>
          </p:cNvPr>
          <p:cNvPicPr>
            <a:picLocks noChangeAspect="1"/>
          </p:cNvPicPr>
          <p:nvPr/>
        </p:nvPicPr>
        <p:blipFill rotWithShape="1">
          <a:blip r:embed="rId3"/>
          <a:srcRect l="8641" r="9699"/>
          <a:stretch/>
        </p:blipFill>
        <p:spPr>
          <a:xfrm>
            <a:off x="5971953" y="1800225"/>
            <a:ext cx="5349381" cy="419893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pic>
        <p:nvPicPr>
          <p:cNvPr id="7" name="Picture 6" descr="Graphical user interface, text, application, email&#10;&#10;Description automatically generated">
            <a:extLst>
              <a:ext uri="{FF2B5EF4-FFF2-40B4-BE49-F238E27FC236}">
                <a16:creationId xmlns:a16="http://schemas.microsoft.com/office/drawing/2014/main" id="{ACB6A3BE-3724-519F-F700-DB04108AC8BB}"/>
              </a:ext>
            </a:extLst>
          </p:cNvPr>
          <p:cNvPicPr>
            <a:picLocks noChangeAspect="1"/>
          </p:cNvPicPr>
          <p:nvPr/>
        </p:nvPicPr>
        <p:blipFill>
          <a:blip r:embed="rId3"/>
          <a:stretch>
            <a:fillRect/>
          </a:stretch>
        </p:blipFill>
        <p:spPr>
          <a:xfrm>
            <a:off x="5910262" y="1792287"/>
            <a:ext cx="5547710" cy="4206876"/>
          </a:xfrm>
          <a:prstGeom prst="rect">
            <a:avLst/>
          </a:prstGeom>
        </p:spPr>
      </p:pic>
      <p:sp>
        <p:nvSpPr>
          <p:cNvPr id="9" name="Text Placeholder 2">
            <a:extLst>
              <a:ext uri="{FF2B5EF4-FFF2-40B4-BE49-F238E27FC236}">
                <a16:creationId xmlns:a16="http://schemas.microsoft.com/office/drawing/2014/main" id="{924C7F02-ACF2-6170-912F-676EB6C42884}"/>
              </a:ext>
            </a:extLst>
          </p:cNvPr>
          <p:cNvSpPr txBox="1">
            <a:spLocks/>
          </p:cNvSpPr>
          <p:nvPr/>
        </p:nvSpPr>
        <p:spPr>
          <a:xfrm>
            <a:off x="820738" y="1477108"/>
            <a:ext cx="4655614" cy="4689842"/>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applied web scrapping to </a:t>
            </a:r>
            <a:r>
              <a:rPr lang="en-US" sz="2200" dirty="0" err="1">
                <a:solidFill>
                  <a:schemeClr val="accent3">
                    <a:lumMod val="25000"/>
                  </a:schemeClr>
                </a:solidFill>
                <a:latin typeface="Abadi"/>
              </a:rPr>
              <a:t>webscrap</a:t>
            </a:r>
            <a:r>
              <a:rPr lang="en-US" sz="2200" dirty="0">
                <a:solidFill>
                  <a:schemeClr val="accent3">
                    <a:lumMod val="25000"/>
                  </a:schemeClr>
                </a:solidFill>
                <a:latin typeface="Abadi"/>
              </a:rPr>
              <a:t> Falcon 9 launch records with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dataplatform.cloud.ibm.com</a:t>
            </a:r>
            <a:r>
              <a:rPr lang="en-US" sz="2200" dirty="0">
                <a:solidFill>
                  <a:srgbClr val="1C7DDB"/>
                </a:solidFill>
                <a:latin typeface="Abadi" panose="020B0604020104020204" pitchFamily="34" charset="0"/>
              </a:rPr>
              <a:t>/analytics/notebooks/v2/67b4d8ce-aafb-4ca0-b4fd-0e44f745f72b/</a:t>
            </a:r>
            <a:r>
              <a:rPr lang="en-US" sz="2200" dirty="0" err="1">
                <a:solidFill>
                  <a:srgbClr val="1C7DDB"/>
                </a:solidFill>
                <a:latin typeface="Abadi" panose="020B0604020104020204" pitchFamily="34" charset="0"/>
              </a:rPr>
              <a:t>view?access_token</a:t>
            </a:r>
            <a:r>
              <a:rPr lang="en-US" sz="2200" dirty="0">
                <a:solidFill>
                  <a:srgbClr val="1C7DDB"/>
                </a:solidFill>
                <a:latin typeface="Abadi" panose="020B0604020104020204" pitchFamily="34" charset="0"/>
              </a:rPr>
              <a:t>=12652483c66df71d8da1827ca5b84c66305b63779f615f9d0fafdf6b3eccc8f4</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3181</TotalTime>
  <Words>1925</Words>
  <Application>Microsoft Macintosh PowerPoint</Application>
  <PresentationFormat>Widescreen</PresentationFormat>
  <Paragraphs>212</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Jeremiah I. OYEWOLE</cp:lastModifiedBy>
  <cp:revision>201</cp:revision>
  <dcterms:created xsi:type="dcterms:W3CDTF">2021-04-29T18:58:34Z</dcterms:created>
  <dcterms:modified xsi:type="dcterms:W3CDTF">2022-05-12T18:22:41Z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